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74" r:id="rId4"/>
    <p:sldId id="286" r:id="rId5"/>
    <p:sldId id="290" r:id="rId6"/>
    <p:sldId id="291" r:id="rId7"/>
    <p:sldId id="275" r:id="rId8"/>
    <p:sldId id="273" r:id="rId9"/>
    <p:sldId id="283" r:id="rId10"/>
    <p:sldId id="280" r:id="rId11"/>
    <p:sldId id="287" r:id="rId12"/>
    <p:sldId id="288" r:id="rId13"/>
    <p:sldId id="292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323" userDrawn="1">
          <p15:clr>
            <a:srgbClr val="A4A3A4"/>
          </p15:clr>
        </p15:guide>
        <p15:guide id="4" pos="6335" userDrawn="1">
          <p15:clr>
            <a:srgbClr val="A4A3A4"/>
          </p15:clr>
        </p15:guide>
        <p15:guide id="5" pos="2593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0F8"/>
    <a:srgbClr val="EDF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7E87E9-6B23-8B44-8B7F-EDDAE841F748}" v="3" dt="2021-06-11T06:18:04.872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8"/>
    <p:restoredTop sz="78090"/>
  </p:normalViewPr>
  <p:slideViewPr>
    <p:cSldViewPr snapToGrid="0" snapToObjects="1">
      <p:cViewPr varScale="1">
        <p:scale>
          <a:sx n="121" d="100"/>
          <a:sy n="121" d="100"/>
        </p:scale>
        <p:origin x="1608" y="168"/>
      </p:cViewPr>
      <p:guideLst>
        <p:guide orient="horz" pos="2160"/>
        <p:guide pos="3840"/>
        <p:guide pos="1323"/>
        <p:guide pos="6335"/>
        <p:guide pos="2593"/>
        <p:guide pos="5087"/>
        <p:guide orient="horz" pos="4088"/>
      </p:guideLst>
    </p:cSldViewPr>
  </p:slid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336BD-85C8-424D-A12F-D297CD1BB154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C34F5-B59C-2E4F-9CDD-0140170693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651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소프트웨어융합학과 </a:t>
            </a:r>
            <a:r>
              <a:rPr kumimoji="1" lang="ko-KR" altLang="en-US" dirty="0" err="1"/>
              <a:t>정환석입니다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저는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모델을 이용하여 질병에 걸린 작물의 잎을 학습시키고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학습에 사용한 모델간의 성능 측정 및 비교를 주제로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7508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R" dirty="0"/>
              <a:t>Data Augmentation</a:t>
            </a:r>
            <a:r>
              <a:rPr kumimoji="1" lang="ko-KR" altLang="en-US" dirty="0"/>
              <a:t>을 진행한 후 </a:t>
            </a:r>
            <a:r>
              <a:rPr kumimoji="1" lang="en-US" altLang="ko-KR" dirty="0" err="1"/>
              <a:t>VGGNet</a:t>
            </a:r>
            <a:r>
              <a:rPr kumimoji="1" lang="ko-KR" altLang="en-US" dirty="0"/>
              <a:t>의 결과입니다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Data Augmentation </a:t>
            </a:r>
            <a:r>
              <a:rPr kumimoji="1" lang="ko-KR" altLang="en-US" dirty="0"/>
              <a:t>하지 않았을 때 보다 버전</a:t>
            </a:r>
            <a:r>
              <a:rPr kumimoji="1" lang="en-US" altLang="ko-KR" dirty="0"/>
              <a:t>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에서는 성능이 향상되었고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버전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에서는 성능이 떨어졌습니다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898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en-US" altLang="ko-KR" dirty="0"/>
              <a:t>Data Augmentation</a:t>
            </a:r>
            <a:r>
              <a:rPr kumimoji="1" lang="ko-KR" altLang="en-US" dirty="0"/>
              <a:t>을 진행한 후 </a:t>
            </a:r>
            <a:r>
              <a:rPr kumimoji="1" lang="en-US" altLang="ko-KR" dirty="0" err="1"/>
              <a:t>googlenet</a:t>
            </a:r>
            <a:r>
              <a:rPr kumimoji="1" lang="ko-KR" altLang="en-US" dirty="0"/>
              <a:t>의 결과입니다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googlenet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Data Augmentation</a:t>
            </a:r>
            <a:r>
              <a:rPr kumimoji="1" lang="ko-KR" altLang="en-US" dirty="0"/>
              <a:t>을 하지 않았을 때 보다 버전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에서는 성능이 향상되었지만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버전</a:t>
            </a:r>
            <a:r>
              <a:rPr kumimoji="1" lang="en-US" altLang="ko-KR" dirty="0"/>
              <a:t>2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에서는 성능이 떨어지는 것을 확인하였습니다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8974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latinLnBrk="1" hangingPunct="1"/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</a:t>
            </a:r>
            <a:r>
              <a:rPr kumimoji="1"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Augmentation</a:t>
            </a:r>
            <a:r>
              <a:rPr kumimoji="1"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진행한 후 </a:t>
            </a:r>
            <a:r>
              <a:rPr kumimoji="1"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kumimoji="1"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결과입니다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dirty="0">
              <a:effectLst/>
            </a:endParaRPr>
          </a:p>
          <a:p>
            <a:pPr rtl="0" eaLnBrk="1" latinLnBrk="1" hangingPunct="1"/>
            <a:r>
              <a:rPr kumimoji="1"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Augmentation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사용하지않은 것보다</a:t>
            </a:r>
            <a:r>
              <a:rPr kumimoji="1"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버전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성능이 향상되었고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kumimoji="1"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성능이 떨어졌습니다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dirty="0">
              <a:effectLst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896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학습에 사용한 모델들의 </a:t>
            </a:r>
            <a:r>
              <a:rPr kumimoji="1" lang="en-US" altLang="ko-KR" dirty="0"/>
              <a:t>f1-score </a:t>
            </a:r>
            <a:r>
              <a:rPr kumimoji="1" lang="ko-KR" altLang="en-US" dirty="0"/>
              <a:t>값을 모아봤습니다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최종적으로 결과는 버전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Flip, Rotation, Affine transform </a:t>
            </a:r>
            <a:r>
              <a:rPr kumimoji="1" lang="ko-KR" altLang="en-US" dirty="0"/>
              <a:t>만 적용한 </a:t>
            </a:r>
            <a:r>
              <a:rPr kumimoji="1" lang="en-US" altLang="ko-KR" dirty="0" err="1"/>
              <a:t>GoogLeNet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f1-score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0.95</a:t>
            </a:r>
            <a:r>
              <a:rPr kumimoji="1" lang="ko-KR" altLang="en-US" dirty="0"/>
              <a:t>로 가장 높게 나왔습니다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그리고 세가지 모델 중 </a:t>
            </a:r>
            <a:r>
              <a:rPr kumimoji="1" lang="en-US" altLang="ko-KR" dirty="0" err="1"/>
              <a:t>VGGNet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GoogLeNet</a:t>
            </a:r>
            <a:r>
              <a:rPr kumimoji="1" lang="ko-KR" altLang="en-US" dirty="0"/>
              <a:t>에서는</a:t>
            </a:r>
            <a:r>
              <a:rPr kumimoji="1" lang="en-US" altLang="ko-KR" dirty="0"/>
              <a:t> Data Augmentation</a:t>
            </a:r>
            <a:r>
              <a:rPr kumimoji="1" lang="ko-KR" altLang="en-US" dirty="0"/>
              <a:t>을 하지않았을 때 보다 버전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f1-score</a:t>
            </a:r>
            <a:r>
              <a:rPr kumimoji="1" lang="ko-KR" altLang="en-US" dirty="0"/>
              <a:t>가 낮은 것을 볼 수 있는데 </a:t>
            </a:r>
            <a:r>
              <a:rPr kumimoji="1" lang="en-US" altLang="ko-KR" dirty="0"/>
              <a:t>crop</a:t>
            </a:r>
            <a:r>
              <a:rPr kumimoji="1" lang="ko-KR" altLang="en-US" dirty="0"/>
              <a:t>을 적용하면서 질병의 특징이 있는 부분이 제거가 되어 성능이 떨어졌다고 생각하였습니다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이를 통해 </a:t>
            </a:r>
            <a:r>
              <a:rPr kumimoji="1" lang="en-US" altLang="ko-KR" dirty="0"/>
              <a:t>Data Augmentation</a:t>
            </a:r>
            <a:r>
              <a:rPr kumimoji="1" lang="ko-KR" altLang="en-US" dirty="0"/>
              <a:t>을 적용하는 것만으로도 성능을 향상 시킬 수도 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부적절한 기법을 사용할 경우 반대로 성능이 떨어질 수 있다는 것을 알 수 있었고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특정 </a:t>
            </a:r>
            <a:r>
              <a:rPr kumimoji="1" lang="en-US" altLang="ko-KR" dirty="0"/>
              <a:t>Data </a:t>
            </a:r>
            <a:r>
              <a:rPr kumimoji="1" lang="en-US" altLang="ko-KR" dirty="0" err="1"/>
              <a:t>Augmenation</a:t>
            </a:r>
            <a:r>
              <a:rPr kumimoji="1" lang="ko-KR" altLang="en-US" dirty="0"/>
              <a:t>을 적용한 모델의 성능이 향상되었다고 다른 모델에 같은 기법을 적용할 때도 성능이 무조건 향상되는 것은 아니라는 것을 알았습니다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568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02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한국의 기후 특성상 여름철 긴 장마 후  고온 다습한 환경에서 농작물 병해충으로 인한 피해가 빈번히 발생하고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병해충에 걸린 농작물은 잎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줄기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열매 등에서 증상이 나타나는데 병해충으로 인한 피해를 줄이기 위해서는 감염된 작물의 증상을 초기에 진단하여 조치를 취해 확산을 막는 것이 가장 중요합니다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병해충의 종류는 다양하기 때문에 평범한 사람이 작물에 걸린 병을 모두 진단하는데 한계가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모델을 통해 농작물의 질병을 분류하였습니다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618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학습을 위해 국내외에서 보유한 학습용 데이터를 공개하는 </a:t>
            </a:r>
            <a:r>
              <a:rPr kumimoji="1" lang="en-US" altLang="ko-KR" dirty="0" err="1"/>
              <a:t>AIHub</a:t>
            </a:r>
            <a:r>
              <a:rPr kumimoji="1" lang="ko-KR" altLang="en-US" dirty="0"/>
              <a:t>에서 데이터를 수집하였습니다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수집한 데이터는 총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클래스로 정상과 각종 질병에 걸린 토마토의 잎을 다각도에서 촬영한 이미지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2273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병해충에 따라서 데이터의 개수가 다른데 너무 적은 클래스로 모델을 학습시키는 것은 결과적으로 무의미하다 생각하여 데이터가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개 이하인 클래스는 제거하였습니다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총 </a:t>
            </a:r>
            <a:r>
              <a:rPr kumimoji="1" lang="en-US" altLang="ko-KR" dirty="0"/>
              <a:t>7</a:t>
            </a:r>
            <a:r>
              <a:rPr kumimoji="1" lang="ko-KR" altLang="en-US" dirty="0"/>
              <a:t>개의 클래스를 이용하여 학습을 진행하였습니다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6205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학습을 위해서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고해상도이고 각각 사이즈가 다른 데이터를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 크기로 </a:t>
            </a:r>
            <a:r>
              <a:rPr kumimoji="1" lang="en-US" altLang="ko-KR" dirty="0"/>
              <a:t>resize </a:t>
            </a:r>
            <a:r>
              <a:rPr kumimoji="1" lang="ko-KR" altLang="en-US" dirty="0"/>
              <a:t>해주었고</a:t>
            </a:r>
            <a:r>
              <a:rPr kumimoji="1" lang="en-US" altLang="ko-KR" dirty="0"/>
              <a:t> 0~255 </a:t>
            </a:r>
            <a:r>
              <a:rPr kumimoji="1" lang="ko-KR" altLang="en-US" dirty="0"/>
              <a:t>범위의 값을 가지는 </a:t>
            </a:r>
            <a:r>
              <a:rPr kumimoji="1" lang="ko-KR" altLang="en-US" dirty="0" err="1"/>
              <a:t>픽셀값을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0~1</a:t>
            </a:r>
            <a:r>
              <a:rPr kumimoji="1" lang="ko-KR" altLang="en-US" dirty="0"/>
              <a:t>의 범위를 가지게 </a:t>
            </a:r>
            <a:r>
              <a:rPr kumimoji="1" lang="ko-KR" altLang="en-US" dirty="0" err="1"/>
              <a:t>정규화하였습니다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38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학습에는 </a:t>
            </a:r>
            <a:r>
              <a:rPr kumimoji="1" lang="en-US" altLang="ko-KR" dirty="0" err="1"/>
              <a:t>VGGNet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GoogLeNet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을 활용하였습니다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875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성능 측정 및 비교를 위하여 각 모델의 </a:t>
            </a:r>
            <a:r>
              <a:rPr kumimoji="1" lang="en-US" altLang="ko-KR" dirty="0"/>
              <a:t>Confusion Matrix, Accuracy, Precision, Recall, F1-Score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학습에 사용한 데이터는 클래스마다 그 수가 불균형 하기 때문에 </a:t>
            </a:r>
            <a:r>
              <a:rPr kumimoji="1" lang="en-US" altLang="ko-KR" dirty="0"/>
              <a:t>Accuracy </a:t>
            </a:r>
            <a:r>
              <a:rPr kumimoji="1" lang="ko-KR" altLang="en-US" dirty="0"/>
              <a:t>보다는 </a:t>
            </a:r>
            <a:r>
              <a:rPr kumimoji="1" lang="en-US" altLang="ko-KR" dirty="0"/>
              <a:t>F1-score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모델의 성능을 비교하기 위한 척도로 사용하였습니다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세가지 모델을 비교해보면 </a:t>
            </a:r>
            <a:r>
              <a:rPr kumimoji="1" lang="en-US" altLang="ko-KR" dirty="0" err="1"/>
              <a:t>GoogLeNet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F1-score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0.92</a:t>
            </a:r>
            <a:r>
              <a:rPr kumimoji="1" lang="ko-KR" altLang="en-US" dirty="0"/>
              <a:t>로 가장 높은 것을 확인하였습니다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3132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추가적으로 성능 향상을 위해서 </a:t>
            </a:r>
            <a:r>
              <a:rPr kumimoji="1" lang="en-US" altLang="ko-KR" dirty="0"/>
              <a:t>Data Augmentation</a:t>
            </a:r>
            <a:r>
              <a:rPr kumimoji="1" lang="ko-KR" altLang="en-US" dirty="0"/>
              <a:t>을 진행하였습니다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사용한 </a:t>
            </a:r>
            <a:r>
              <a:rPr kumimoji="1" lang="en-US" altLang="ko-KR" dirty="0"/>
              <a:t>Data Augmentation</a:t>
            </a:r>
            <a:r>
              <a:rPr kumimoji="1" lang="ko-KR" altLang="en-US" dirty="0"/>
              <a:t> 기법으로는 </a:t>
            </a:r>
            <a:r>
              <a:rPr kumimoji="1" lang="en-US" altLang="ko-KR" dirty="0"/>
              <a:t>Flip, Rotation, Affine transform, crop, grayscale</a:t>
            </a:r>
            <a:r>
              <a:rPr kumimoji="1" lang="ko-KR" altLang="en-US" dirty="0"/>
              <a:t>이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4724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각 모델마다 총 세가지 버전으로 </a:t>
            </a:r>
            <a:r>
              <a:rPr kumimoji="1" lang="en-US" altLang="ko-KR" dirty="0"/>
              <a:t>Data Augmentation</a:t>
            </a:r>
            <a:r>
              <a:rPr kumimoji="1" lang="ko-KR" altLang="en-US" dirty="0"/>
              <a:t>을 적용하였는데 </a:t>
            </a:r>
            <a:endParaRPr kumimoji="1" lang="en-US" altLang="ko-KR" dirty="0"/>
          </a:p>
          <a:p>
            <a:r>
              <a:rPr kumimoji="1" lang="ko-KR" altLang="en-US" dirty="0"/>
              <a:t>버전</a:t>
            </a:r>
            <a:r>
              <a:rPr kumimoji="1" lang="en-US" altLang="ko-KR" dirty="0"/>
              <a:t>1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Flip, Rotation, Affine transform</a:t>
            </a:r>
            <a:r>
              <a:rPr kumimoji="1" lang="ko-KR" altLang="en-US" dirty="0"/>
              <a:t>만 적용했고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버전</a:t>
            </a:r>
            <a:r>
              <a:rPr kumimoji="1" lang="en-US" altLang="ko-KR" dirty="0"/>
              <a:t>2</a:t>
            </a:r>
            <a:r>
              <a:rPr kumimoji="1" lang="ko-KR" altLang="en-US" dirty="0"/>
              <a:t>는 버전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crop</a:t>
            </a:r>
            <a:r>
              <a:rPr kumimoji="1" lang="ko-KR" altLang="en-US" dirty="0"/>
              <a:t>을 추가하고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버전</a:t>
            </a:r>
            <a:r>
              <a:rPr kumimoji="1" lang="en-US" altLang="ko-KR" dirty="0"/>
              <a:t>3</a:t>
            </a:r>
            <a:r>
              <a:rPr kumimoji="1" lang="ko-KR" altLang="en-US" dirty="0"/>
              <a:t>은 버전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Gray Scale</a:t>
            </a:r>
            <a:r>
              <a:rPr kumimoji="1" lang="ko-KR" altLang="en-US" dirty="0"/>
              <a:t>을 추가하였습니다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C34F5-B59C-2E4F-9CDD-01401706930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221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E079F-41D0-7F43-977F-46F50AFB4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5E82AB-7614-154F-B218-1966E51DF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61990-E39B-4340-A2F7-8B0B0342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F0EF8-BD1A-3445-AD1C-6F6D5BFC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8EDFC-FD8E-EE4F-B77C-B0CAA69F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62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4BBBE-1F19-9E4E-93D0-AFE68610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20304-42E4-574B-9BAE-E6AD3546C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71B285-EC67-9641-9D31-5DCCB0653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3E881-BF78-4D46-84B5-9AB46AE8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8EC88-3791-EC4C-A3F7-EB9EF3AA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77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665B11-3F97-7F41-8C86-44C696E1F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D9068B-F9C7-D14F-B1AD-DB8781B8B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62CC9-3868-C245-900E-9A5FA14B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D55DF-CD58-9E46-8664-570B99BC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54C59-C861-C14D-8693-C0D1FDD8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799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76A00-A1FA-454B-AF81-DE26679D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6E3D1-510E-5644-B968-97B461D0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A5D99-93C7-1149-919C-C07FEFA5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985EF-34D1-A547-8A5D-5DF1C74C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EF655-C4FD-F642-965D-9C367BA9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775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8A514-DF45-8141-BDFA-D699CB71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40EB4C-CF63-2045-AF22-E4B5AAC51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717C3-3805-9C44-877C-C6520C5F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8A9788-7D2F-484B-8A10-CC9937AB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36948-F88C-0B4C-8DB1-4690FDC3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962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E7537-4C75-F348-8D28-B51C9CB5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565D4-F9D6-1048-A3E6-BD87491D5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CD233E-41D4-4C41-BE7E-9BCDE9E93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C4427-739C-5747-8147-4D4805D2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FD487B-25B6-C04A-BB39-45C017DD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56DD7B-03CE-D04F-B4EA-D5BB1D03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963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CFF6E-93BB-874D-BDE3-E8AB40EF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BC4AC6-FB0B-6045-97DF-B69B837A4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F0D78A-35D7-504D-8D9E-ADC7180E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E64565-85D7-D943-9D86-294028A2E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64F304-96D9-DF42-9C27-2B6B1BE0A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D505C-E372-0B46-A938-12C9518A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78128F-251E-5B46-8C5C-6480C1FF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24FB7B-07DC-5248-BD4D-8C0F94DB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693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3D229-E2DB-4F4A-9274-3E063207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560463-9399-C140-B2B1-BC9EAFBA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CA3F9E-8B4F-C74F-AB7D-72087094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B72666-F846-3640-B1E9-342F9803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946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B905BF-AAB9-F24E-B133-C2A5DCE4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FE29FD-6511-CB4D-8F74-6D4E359D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47A908-F9BD-F642-8704-AFF64814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66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BC1DA-6335-1342-A38B-08D844A8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ECEBC-CAF9-3F49-8761-4E8C0FD46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E410D-EFC4-F646-8312-6AE6F846E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A6E6C1-E154-144B-8966-285690391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5A4BB4-3492-904D-BDC5-B76E4250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C52E1F-0437-3E4C-AD10-C0757DB5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74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D72DC-21E4-4B41-8D99-79F37EBF5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3906B4-5566-784B-9D73-95283AB0B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9E3DB-DEBE-3F4D-8617-BF8920783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2C35AA-721B-304E-951D-65DFD11B1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FA8C1-9B41-6B4C-9E1B-F1569666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D5E6F-C0AE-A64D-939F-425A25C0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55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CBA373-0927-CE43-A92C-5F329AF7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B8B89-088D-8B47-BA33-58391546F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E58C2-C454-6C4A-B188-C66C1DF47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EFABC-E280-D848-9CF5-726F6239ACE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72CFD-80A2-3141-8CE9-8B235A2A4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680184-4EF3-2146-86CA-63E1672D4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EEE1A-3EE8-1A4F-BAA9-F8987E30DB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33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A08ABB-5022-CA49-BB43-8A9C33C7C4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425444" y="758444"/>
            <a:ext cx="5341112" cy="5341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32110-9399-CE47-BAAD-98288E5E8FB9}"/>
              </a:ext>
            </a:extLst>
          </p:cNvPr>
          <p:cNvSpPr txBox="1"/>
          <p:nvPr/>
        </p:nvSpPr>
        <p:spPr>
          <a:xfrm>
            <a:off x="7613373" y="6261651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소프트웨어융합학과 </a:t>
            </a:r>
            <a:r>
              <a:rPr kumimoji="1" lang="en-US" altLang="ko-KR"/>
              <a:t>2018110660</a:t>
            </a:r>
            <a:r>
              <a:rPr kumimoji="1" lang="ko-KR" altLang="en-US"/>
              <a:t> 정환석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9ACE6-12D5-0F42-B955-2FF103D30FC2}"/>
              </a:ext>
            </a:extLst>
          </p:cNvPr>
          <p:cNvSpPr txBox="1"/>
          <p:nvPr/>
        </p:nvSpPr>
        <p:spPr>
          <a:xfrm>
            <a:off x="992680" y="2705725"/>
            <a:ext cx="10206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 err="1"/>
              <a:t>딥러닝을</a:t>
            </a:r>
            <a:r>
              <a:rPr kumimoji="1" lang="ko-KR" altLang="en-US" sz="4400" b="1" dirty="0"/>
              <a:t> 이용한 농작물 질병 분류 모델</a:t>
            </a:r>
            <a:endParaRPr kumimoji="1" lang="en-US" altLang="ko-KR" sz="4400" b="1" dirty="0"/>
          </a:p>
          <a:p>
            <a:pPr algn="ctr"/>
            <a:r>
              <a:rPr kumimoji="1" lang="ko-KR" altLang="en-US" sz="4400" b="1" dirty="0"/>
              <a:t>성능 측정 및 비교</a:t>
            </a:r>
          </a:p>
        </p:txBody>
      </p:sp>
    </p:spTree>
    <p:extLst>
      <p:ext uri="{BB962C8B-B14F-4D97-AF65-F5344CB8AC3E}">
        <p14:creationId xmlns:p14="http://schemas.microsoft.com/office/powerpoint/2010/main" val="3927400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C75CE17-125E-4C46-B415-FC15A76B3025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70F13-FECD-2541-8DA5-DD1551247FF5}"/>
              </a:ext>
            </a:extLst>
          </p:cNvPr>
          <p:cNvSpPr txBox="1"/>
          <p:nvPr/>
        </p:nvSpPr>
        <p:spPr>
          <a:xfrm>
            <a:off x="691247" y="688125"/>
            <a:ext cx="483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성능 측정 및 비교</a:t>
            </a:r>
            <a:r>
              <a:rPr kumimoji="1" lang="en-US" altLang="ko-KR" sz="2800" b="1" dirty="0"/>
              <a:t> (</a:t>
            </a:r>
            <a:r>
              <a:rPr kumimoji="1" lang="en-US" altLang="ko-KR" sz="2800" b="1" dirty="0" err="1"/>
              <a:t>VGGNet</a:t>
            </a:r>
            <a:r>
              <a:rPr kumimoji="1" lang="en-US" altLang="ko-KR" sz="2800" b="1" dirty="0"/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89513A3-13E6-7C42-9F26-E9ACFAE3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1493810"/>
            <a:ext cx="3185085" cy="231642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4F8983B-6031-7C4E-B3DB-811EAAA5A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238" y="1909072"/>
            <a:ext cx="2451100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15D95-28FB-364A-9A3E-1F7B2468C6FC}"/>
              </a:ext>
            </a:extLst>
          </p:cNvPr>
          <p:cNvSpPr txBox="1"/>
          <p:nvPr/>
        </p:nvSpPr>
        <p:spPr>
          <a:xfrm>
            <a:off x="857407" y="1493810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No Aug</a:t>
            </a:r>
            <a:endParaRPr kumimoji="1"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70B15E-490A-BD4C-AAF6-F6E3CE5871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4395" y="4058292"/>
            <a:ext cx="3185084" cy="2316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A7B1F0-D6D1-EF40-9351-15CFFC097D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89480" y="4473554"/>
            <a:ext cx="2451100" cy="1485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31DF31-7DCB-EA43-943B-83CA406424D5}"/>
              </a:ext>
            </a:extLst>
          </p:cNvPr>
          <p:cNvSpPr txBox="1"/>
          <p:nvPr/>
        </p:nvSpPr>
        <p:spPr>
          <a:xfrm>
            <a:off x="846649" y="405829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Aug V2</a:t>
            </a:r>
            <a:endParaRPr kumimoji="1"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9FCEAD-1204-2142-A040-77D09D3C5C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096000" y="1493810"/>
            <a:ext cx="3185084" cy="23164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31AA8E-44A9-A443-977D-17FEAA6B91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281085" y="1909072"/>
            <a:ext cx="2451100" cy="1485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46903D-C9EA-F442-ABBB-053BDAF4F940}"/>
              </a:ext>
            </a:extLst>
          </p:cNvPr>
          <p:cNvSpPr txBox="1"/>
          <p:nvPr/>
        </p:nvSpPr>
        <p:spPr>
          <a:xfrm>
            <a:off x="6738254" y="149381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Aug V1</a:t>
            </a:r>
            <a:endParaRPr kumimoji="1"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29F8A5-536D-244D-B749-572D0D4002F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096000" y="4058292"/>
            <a:ext cx="3185084" cy="23164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BA8C020-78CF-4745-96A0-1CE6AECA108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281085" y="4473554"/>
            <a:ext cx="2451100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CFB9C2-681D-1D44-968D-84BE58905AF5}"/>
              </a:ext>
            </a:extLst>
          </p:cNvPr>
          <p:cNvSpPr txBox="1"/>
          <p:nvPr/>
        </p:nvSpPr>
        <p:spPr>
          <a:xfrm>
            <a:off x="6738254" y="405829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Aug V3</a:t>
            </a:r>
            <a:endParaRPr kumimoji="1"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5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C75CE17-125E-4C46-B415-FC15A76B3025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70F13-FECD-2541-8DA5-DD1551247FF5}"/>
              </a:ext>
            </a:extLst>
          </p:cNvPr>
          <p:cNvSpPr txBox="1"/>
          <p:nvPr/>
        </p:nvSpPr>
        <p:spPr>
          <a:xfrm>
            <a:off x="691247" y="688125"/>
            <a:ext cx="5394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성능 측정 및 비교</a:t>
            </a:r>
            <a:r>
              <a:rPr kumimoji="1" lang="en-US" altLang="ko-KR" sz="2800" b="1" dirty="0"/>
              <a:t> (</a:t>
            </a:r>
            <a:r>
              <a:rPr kumimoji="1" lang="en-US" altLang="ko-KR" sz="2800" b="1" dirty="0" err="1"/>
              <a:t>GoogLeNet</a:t>
            </a:r>
            <a:r>
              <a:rPr kumimoji="1" lang="en-US" altLang="ko-KR" sz="28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9513A3-13E6-7C42-9F26-E9ACFAE3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5153" y="1493810"/>
            <a:ext cx="3185084" cy="2316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8983B-6031-7C4E-B3DB-811EAAA5A0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00238" y="1909072"/>
            <a:ext cx="2451100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15D95-28FB-364A-9A3E-1F7B2468C6FC}"/>
              </a:ext>
            </a:extLst>
          </p:cNvPr>
          <p:cNvSpPr txBox="1"/>
          <p:nvPr/>
        </p:nvSpPr>
        <p:spPr>
          <a:xfrm>
            <a:off x="857407" y="1493810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No Aug</a:t>
            </a:r>
            <a:endParaRPr kumimoji="1"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70B15E-490A-BD4C-AAF6-F6E3CE5871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4395" y="4058292"/>
            <a:ext cx="3185084" cy="23164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A7B1F0-D6D1-EF40-9351-15CFFC097D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89480" y="4473554"/>
            <a:ext cx="2451100" cy="1485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31DF31-7DCB-EA43-943B-83CA406424D5}"/>
              </a:ext>
            </a:extLst>
          </p:cNvPr>
          <p:cNvSpPr txBox="1"/>
          <p:nvPr/>
        </p:nvSpPr>
        <p:spPr>
          <a:xfrm>
            <a:off x="846649" y="405829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Aug V2</a:t>
            </a:r>
            <a:endParaRPr kumimoji="1"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9FCEAD-1204-2142-A040-77D09D3C5C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096000" y="1493810"/>
            <a:ext cx="3185084" cy="231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31AA8E-44A9-A443-977D-17FEAA6B91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281085" y="1909072"/>
            <a:ext cx="2451100" cy="1485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46903D-C9EA-F442-ABBB-053BDAF4F940}"/>
              </a:ext>
            </a:extLst>
          </p:cNvPr>
          <p:cNvSpPr txBox="1"/>
          <p:nvPr/>
        </p:nvSpPr>
        <p:spPr>
          <a:xfrm>
            <a:off x="6738254" y="149381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Aug V1</a:t>
            </a:r>
            <a:endParaRPr kumimoji="1"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29F8A5-536D-244D-B749-572D0D4002F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096000" y="4058292"/>
            <a:ext cx="3185084" cy="23164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BA8C020-78CF-4745-96A0-1CE6AECA108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281085" y="4473554"/>
            <a:ext cx="2451100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CFB9C2-681D-1D44-968D-84BE58905AF5}"/>
              </a:ext>
            </a:extLst>
          </p:cNvPr>
          <p:cNvSpPr txBox="1"/>
          <p:nvPr/>
        </p:nvSpPr>
        <p:spPr>
          <a:xfrm>
            <a:off x="6738254" y="405829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Aug V3</a:t>
            </a:r>
            <a:endParaRPr kumimoji="1"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79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C75CE17-125E-4C46-B415-FC15A76B3025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70F13-FECD-2541-8DA5-DD1551247FF5}"/>
              </a:ext>
            </a:extLst>
          </p:cNvPr>
          <p:cNvSpPr txBox="1"/>
          <p:nvPr/>
        </p:nvSpPr>
        <p:spPr>
          <a:xfrm>
            <a:off x="691247" y="688125"/>
            <a:ext cx="466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성능 측정 및 비교</a:t>
            </a:r>
            <a:r>
              <a:rPr kumimoji="1" lang="en-US" altLang="ko-KR" sz="2800" b="1" dirty="0"/>
              <a:t> (</a:t>
            </a:r>
            <a:r>
              <a:rPr kumimoji="1" lang="en-US" altLang="ko-KR" sz="2800" b="1" dirty="0" err="1"/>
              <a:t>ResNet</a:t>
            </a:r>
            <a:r>
              <a:rPr kumimoji="1" lang="en-US" altLang="ko-KR" sz="2800" b="1" dirty="0"/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8139FF2-8CD6-7B4B-ACDD-E308D65F4260}"/>
              </a:ext>
            </a:extLst>
          </p:cNvPr>
          <p:cNvGrpSpPr/>
          <p:nvPr/>
        </p:nvGrpSpPr>
        <p:grpSpPr>
          <a:xfrm>
            <a:off x="204395" y="1493810"/>
            <a:ext cx="11527790" cy="4880906"/>
            <a:chOff x="204395" y="1493810"/>
            <a:chExt cx="11527790" cy="488090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7D7E787-679A-EA4C-ABF8-D7DBE32E5A4F}"/>
                </a:ext>
              </a:extLst>
            </p:cNvPr>
            <p:cNvGrpSpPr/>
            <p:nvPr/>
          </p:nvGrpSpPr>
          <p:grpSpPr>
            <a:xfrm>
              <a:off x="215153" y="1493810"/>
              <a:ext cx="5636185" cy="2316425"/>
              <a:chOff x="215153" y="1493810"/>
              <a:chExt cx="5636185" cy="231642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89513A3-13E6-7C42-9F26-E9ACFAE35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215153" y="1493810"/>
                <a:ext cx="3185084" cy="2316425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4F8983B-6031-7C4E-B3DB-811EAAA5A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00238" y="1909072"/>
                <a:ext cx="2451100" cy="14859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C15D95-28FB-364A-9A3E-1F7B2468C6FC}"/>
                  </a:ext>
                </a:extLst>
              </p:cNvPr>
              <p:cNvSpPr txBox="1"/>
              <p:nvPr/>
            </p:nvSpPr>
            <p:spPr>
              <a:xfrm>
                <a:off x="857407" y="1493810"/>
                <a:ext cx="7553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No Aug</a:t>
                </a:r>
                <a:endParaRPr kumimoji="1" lang="ko-KR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FCC6F9B-868B-EF4D-8E47-9B98CC168041}"/>
                </a:ext>
              </a:extLst>
            </p:cNvPr>
            <p:cNvGrpSpPr/>
            <p:nvPr/>
          </p:nvGrpSpPr>
          <p:grpSpPr>
            <a:xfrm>
              <a:off x="204395" y="4058292"/>
              <a:ext cx="5636185" cy="2316424"/>
              <a:chOff x="204395" y="4058292"/>
              <a:chExt cx="5636185" cy="231642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870B15E-490A-BD4C-AAF6-F6E3CE587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204395" y="4058292"/>
                <a:ext cx="3185084" cy="2316424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1A7B1F0-D6D1-EF40-9351-15CFFC097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3389480" y="4473554"/>
                <a:ext cx="2451100" cy="14859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31DF31-7DCB-EA43-943B-83CA406424D5}"/>
                  </a:ext>
                </a:extLst>
              </p:cNvPr>
              <p:cNvSpPr txBox="1"/>
              <p:nvPr/>
            </p:nvSpPr>
            <p:spPr>
              <a:xfrm>
                <a:off x="846649" y="4058292"/>
                <a:ext cx="7296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Aug V2</a:t>
                </a:r>
                <a:endParaRPr kumimoji="1" lang="ko-KR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FA4FAEF-06A8-0640-B327-D55C575CACBD}"/>
                </a:ext>
              </a:extLst>
            </p:cNvPr>
            <p:cNvGrpSpPr/>
            <p:nvPr/>
          </p:nvGrpSpPr>
          <p:grpSpPr>
            <a:xfrm>
              <a:off x="6096000" y="1493810"/>
              <a:ext cx="5636185" cy="2316424"/>
              <a:chOff x="6096000" y="1493810"/>
              <a:chExt cx="5636185" cy="231642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D9FCEAD-1204-2142-A040-77D09D3C5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6096000" y="1493810"/>
                <a:ext cx="3185084" cy="2316424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331AA8E-44A9-A443-977D-17FEAA6B9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9281085" y="1909072"/>
                <a:ext cx="2451100" cy="14859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46903D-C9EA-F442-ABBB-053BDAF4F940}"/>
                  </a:ext>
                </a:extLst>
              </p:cNvPr>
              <p:cNvSpPr txBox="1"/>
              <p:nvPr/>
            </p:nvSpPr>
            <p:spPr>
              <a:xfrm>
                <a:off x="6738254" y="1493810"/>
                <a:ext cx="7296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Aug V1</a:t>
                </a:r>
                <a:endParaRPr kumimoji="1" lang="ko-KR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B66084E-835A-E341-B962-4BD108222BC6}"/>
                </a:ext>
              </a:extLst>
            </p:cNvPr>
            <p:cNvGrpSpPr/>
            <p:nvPr/>
          </p:nvGrpSpPr>
          <p:grpSpPr>
            <a:xfrm>
              <a:off x="6096000" y="4058292"/>
              <a:ext cx="5636185" cy="2316424"/>
              <a:chOff x="6096000" y="4058292"/>
              <a:chExt cx="5636185" cy="2316424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929F8A5-536D-244D-B749-572D0D400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096000" y="4058292"/>
                <a:ext cx="3185084" cy="2316424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DBA8C020-78CF-4745-96A0-1CE6AECA1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9281085" y="4473554"/>
                <a:ext cx="2451100" cy="14859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CFB9C2-681D-1D44-968D-84BE58905AF5}"/>
                  </a:ext>
                </a:extLst>
              </p:cNvPr>
              <p:cNvSpPr txBox="1"/>
              <p:nvPr/>
            </p:nvSpPr>
            <p:spPr>
              <a:xfrm>
                <a:off x="6738254" y="4058292"/>
                <a:ext cx="7296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Aug V3</a:t>
                </a:r>
                <a:endParaRPr kumimoji="1" lang="ko-KR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895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C75CE17-125E-4C46-B415-FC15A76B3025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70F13-FECD-2541-8DA5-DD1551247FF5}"/>
              </a:ext>
            </a:extLst>
          </p:cNvPr>
          <p:cNvSpPr txBox="1"/>
          <p:nvPr/>
        </p:nvSpPr>
        <p:spPr>
          <a:xfrm>
            <a:off x="691247" y="68812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최종 결과</a:t>
            </a:r>
            <a:endParaRPr kumimoji="1" lang="en-US" altLang="ko-KR" sz="2800" b="1" dirty="0"/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E22AE33-3FE1-2D4F-BB85-EB7C284BA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32299"/>
              </p:ext>
            </p:extLst>
          </p:nvPr>
        </p:nvGraphicFramePr>
        <p:xfrm>
          <a:off x="2032000" y="2429932"/>
          <a:ext cx="8128000" cy="1998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0100528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977122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909777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56344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96757391"/>
                    </a:ext>
                  </a:extLst>
                </a:gridCol>
              </a:tblGrid>
              <a:tr h="499534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 Aug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Aug V1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Aug V2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Aug V3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649918"/>
                  </a:ext>
                </a:extLst>
              </a:tr>
              <a:tr h="499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VGGNet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0.713845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0.832381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0.651829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0.846327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646839"/>
                  </a:ext>
                </a:extLst>
              </a:tr>
              <a:tr h="499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GoogLeNet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0.928199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0.956804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0.85232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0.893094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345377"/>
                  </a:ext>
                </a:extLst>
              </a:tr>
              <a:tr h="499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ResNet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0.805398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0.918766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0.877319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0.801247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956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120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BFD081-FAA2-404E-A1AD-074ED37BDEAC}"/>
              </a:ext>
            </a:extLst>
          </p:cNvPr>
          <p:cNvSpPr txBox="1"/>
          <p:nvPr/>
        </p:nvSpPr>
        <p:spPr>
          <a:xfrm>
            <a:off x="4593024" y="3044279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5686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CCA413-C535-F849-BF7E-A4FD7E810B1B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2A733-0B26-BD48-A4C5-4AC34EEFCA29}"/>
              </a:ext>
            </a:extLst>
          </p:cNvPr>
          <p:cNvSpPr txBox="1"/>
          <p:nvPr/>
        </p:nvSpPr>
        <p:spPr>
          <a:xfrm>
            <a:off x="691247" y="688125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과제 선정 배경 및 필요성</a:t>
            </a:r>
            <a:endParaRPr kumimoji="1" lang="en-US" altLang="ko-KR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93713-82F7-B14D-96A6-B5B380ADDC63}"/>
              </a:ext>
            </a:extLst>
          </p:cNvPr>
          <p:cNvSpPr txBox="1"/>
          <p:nvPr/>
        </p:nvSpPr>
        <p:spPr>
          <a:xfrm>
            <a:off x="5593976" y="-90543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15FEB3-5EC4-F34B-85D2-096DB91F36CB}"/>
              </a:ext>
            </a:extLst>
          </p:cNvPr>
          <p:cNvGrpSpPr/>
          <p:nvPr/>
        </p:nvGrpSpPr>
        <p:grpSpPr>
          <a:xfrm>
            <a:off x="821313" y="2435572"/>
            <a:ext cx="7072207" cy="2613046"/>
            <a:chOff x="749595" y="2409671"/>
            <a:chExt cx="7072207" cy="261304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0DFEF33-6E6F-344F-9270-AA196FAD2025}"/>
                </a:ext>
              </a:extLst>
            </p:cNvPr>
            <p:cNvGrpSpPr/>
            <p:nvPr/>
          </p:nvGrpSpPr>
          <p:grpSpPr>
            <a:xfrm>
              <a:off x="5203052" y="2832382"/>
              <a:ext cx="1749010" cy="1475731"/>
              <a:chOff x="5222985" y="2837902"/>
              <a:chExt cx="1749010" cy="147573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3276D77-0338-4E45-B65E-6EDD6A9DE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0995" y="2837902"/>
                <a:ext cx="1651000" cy="1282700"/>
              </a:xfrm>
              <a:prstGeom prst="rect">
                <a:avLst/>
              </a:prstGeom>
            </p:spPr>
          </p:pic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249732D-DE60-CF44-A927-A2310BAA5844}"/>
                  </a:ext>
                </a:extLst>
              </p:cNvPr>
              <p:cNvSpPr/>
              <p:nvPr/>
            </p:nvSpPr>
            <p:spPr>
              <a:xfrm>
                <a:off x="5222985" y="2843422"/>
                <a:ext cx="1470211" cy="1470211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2" name="막힌 원호[B] 1">
              <a:extLst>
                <a:ext uri="{FF2B5EF4-FFF2-40B4-BE49-F238E27FC236}">
                  <a16:creationId xmlns:a16="http://schemas.microsoft.com/office/drawing/2014/main" id="{BBB08D13-E53C-F844-A648-F0DAC7215526}"/>
                </a:ext>
              </a:extLst>
            </p:cNvPr>
            <p:cNvSpPr/>
            <p:nvPr/>
          </p:nvSpPr>
          <p:spPr>
            <a:xfrm rot="10800000">
              <a:off x="2775620" y="2484834"/>
              <a:ext cx="2339789" cy="2312894"/>
            </a:xfrm>
            <a:prstGeom prst="blockArc">
              <a:avLst>
                <a:gd name="adj1" fmla="val 10812892"/>
                <a:gd name="adj2" fmla="val 21599031"/>
                <a:gd name="adj3" fmla="val 1453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A0FF2B-CCFB-B24D-B8DA-A84207747F3E}"/>
                </a:ext>
              </a:extLst>
            </p:cNvPr>
            <p:cNvSpPr txBox="1"/>
            <p:nvPr/>
          </p:nvSpPr>
          <p:spPr>
            <a:xfrm>
              <a:off x="1251686" y="4351974"/>
              <a:ext cx="1347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고온다습</a:t>
              </a:r>
              <a:endPara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kumimoji="1"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장마</a:t>
              </a:r>
              <a:endPara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막힌 원호[B] 7">
              <a:extLst>
                <a:ext uri="{FF2B5EF4-FFF2-40B4-BE49-F238E27FC236}">
                  <a16:creationId xmlns:a16="http://schemas.microsoft.com/office/drawing/2014/main" id="{B11F24C4-800A-8D47-B4DC-8E4E6C346CF4}"/>
                </a:ext>
              </a:extLst>
            </p:cNvPr>
            <p:cNvSpPr/>
            <p:nvPr/>
          </p:nvSpPr>
          <p:spPr>
            <a:xfrm rot="6107543">
              <a:off x="4774274" y="2423119"/>
              <a:ext cx="2339789" cy="2312894"/>
            </a:xfrm>
            <a:prstGeom prst="blockArc">
              <a:avLst>
                <a:gd name="adj1" fmla="val 4737131"/>
                <a:gd name="adj2" fmla="val 15527192"/>
                <a:gd name="adj3" fmla="val 1502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아래쪽 화살표[D] 5">
              <a:extLst>
                <a:ext uri="{FF2B5EF4-FFF2-40B4-BE49-F238E27FC236}">
                  <a16:creationId xmlns:a16="http://schemas.microsoft.com/office/drawing/2014/main" id="{224E399D-BCBD-7744-A426-74E0C7C59A74}"/>
                </a:ext>
              </a:extLst>
            </p:cNvPr>
            <p:cNvSpPr/>
            <p:nvPr/>
          </p:nvSpPr>
          <p:spPr>
            <a:xfrm rot="16200000">
              <a:off x="7014978" y="2929626"/>
              <a:ext cx="600635" cy="1013012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DBC44-B916-CF43-92CB-90DAE520A187}"/>
                </a:ext>
              </a:extLst>
            </p:cNvPr>
            <p:cNvSpPr txBox="1"/>
            <p:nvPr/>
          </p:nvSpPr>
          <p:spPr>
            <a:xfrm>
              <a:off x="3266213" y="2463050"/>
              <a:ext cx="1347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병해충</a:t>
              </a:r>
              <a:endPara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362BC74-84B7-6C4C-8EF2-5A8B47912B91}"/>
                </a:ext>
              </a:extLst>
            </p:cNvPr>
            <p:cNvGrpSpPr/>
            <p:nvPr/>
          </p:nvGrpSpPr>
          <p:grpSpPr>
            <a:xfrm>
              <a:off x="3200968" y="2906175"/>
              <a:ext cx="1470211" cy="1470211"/>
              <a:chOff x="3200968" y="2906175"/>
              <a:chExt cx="1470211" cy="1470211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6DE6FA6-D130-AB42-87B5-91009287B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06554" y="3101530"/>
                <a:ext cx="1092200" cy="1079500"/>
              </a:xfrm>
              <a:prstGeom prst="rect">
                <a:avLst/>
              </a:prstGeom>
            </p:spPr>
          </p:pic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1FF5980-95C3-AB4C-9B06-ED9FF7560F6A}"/>
                  </a:ext>
                </a:extLst>
              </p:cNvPr>
              <p:cNvSpPr/>
              <p:nvPr/>
            </p:nvSpPr>
            <p:spPr>
              <a:xfrm>
                <a:off x="3200968" y="2906175"/>
                <a:ext cx="1470211" cy="1470211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F5D5D8-0266-334E-9357-F34D6031F339}"/>
                </a:ext>
              </a:extLst>
            </p:cNvPr>
            <p:cNvSpPr txBox="1"/>
            <p:nvPr/>
          </p:nvSpPr>
          <p:spPr>
            <a:xfrm>
              <a:off x="5264605" y="4376386"/>
              <a:ext cx="1347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농작물 </a:t>
              </a:r>
              <a:endPara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kumimoji="1"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질병</a:t>
              </a:r>
              <a:endPara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4A7096-7876-5643-AA81-90B9FF920E77}"/>
                </a:ext>
              </a:extLst>
            </p:cNvPr>
            <p:cNvGrpSpPr/>
            <p:nvPr/>
          </p:nvGrpSpPr>
          <p:grpSpPr>
            <a:xfrm>
              <a:off x="1181339" y="2837902"/>
              <a:ext cx="1470211" cy="1470211"/>
              <a:chOff x="1191107" y="2906175"/>
              <a:chExt cx="1470211" cy="1470211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8D7AA73-FDAD-934D-865E-56CE83E9E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rgbClr val="70AD47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97357" y="3050730"/>
                <a:ext cx="1104900" cy="1181100"/>
              </a:xfrm>
              <a:prstGeom prst="rect">
                <a:avLst/>
              </a:prstGeom>
            </p:spPr>
          </p:pic>
          <p:pic>
            <p:nvPicPr>
              <p:cNvPr id="23" name="그림 22" descr="가위, 무기, 총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10825BF1-BA62-A34B-AFAF-CF599DF20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3108" y1="17816" x2="33108" y2="17816"/>
                            <a14:foregroundMark x1="41216" y1="72989" x2="41216" y2="7298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83717" y="3321968"/>
                <a:ext cx="689536" cy="810671"/>
              </a:xfrm>
              <a:prstGeom prst="rect">
                <a:avLst/>
              </a:prstGeom>
            </p:spPr>
          </p:pic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108C65D-2B4C-AD48-9911-6B518899F3CF}"/>
                  </a:ext>
                </a:extLst>
              </p:cNvPr>
              <p:cNvSpPr/>
              <p:nvPr/>
            </p:nvSpPr>
            <p:spPr>
              <a:xfrm>
                <a:off x="1191107" y="2906175"/>
                <a:ext cx="1470211" cy="1470211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7" name="막힌 원호[B] 6">
              <a:extLst>
                <a:ext uri="{FF2B5EF4-FFF2-40B4-BE49-F238E27FC236}">
                  <a16:creationId xmlns:a16="http://schemas.microsoft.com/office/drawing/2014/main" id="{299DA39C-33DA-D842-8E52-75D8EFBAC252}"/>
                </a:ext>
              </a:extLst>
            </p:cNvPr>
            <p:cNvSpPr/>
            <p:nvPr/>
          </p:nvSpPr>
          <p:spPr>
            <a:xfrm>
              <a:off x="749595" y="2423120"/>
              <a:ext cx="2339789" cy="2312894"/>
            </a:xfrm>
            <a:prstGeom prst="blockArc">
              <a:avLst>
                <a:gd name="adj1" fmla="val 10643151"/>
                <a:gd name="adj2" fmla="val 21599037"/>
                <a:gd name="adj3" fmla="val 1414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040B33C-889C-CC47-A469-A87B10F40FD5}"/>
              </a:ext>
            </a:extLst>
          </p:cNvPr>
          <p:cNvGrpSpPr/>
          <p:nvPr/>
        </p:nvGrpSpPr>
        <p:grpSpPr>
          <a:xfrm>
            <a:off x="8217594" y="2285576"/>
            <a:ext cx="3039409" cy="2798710"/>
            <a:chOff x="8110017" y="2426338"/>
            <a:chExt cx="3039409" cy="27987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66023D-FB35-D047-8150-96B054720C64}"/>
                </a:ext>
              </a:extLst>
            </p:cNvPr>
            <p:cNvSpPr txBox="1"/>
            <p:nvPr/>
          </p:nvSpPr>
          <p:spPr>
            <a:xfrm>
              <a:off x="8258593" y="2888296"/>
              <a:ext cx="2742254" cy="1112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kumimoji="1" lang="ko-KR" altLang="en-US" b="1" dirty="0"/>
                <a:t>초기 증상 예측으로</a:t>
              </a:r>
              <a:endParaRPr kumimoji="1" lang="en-US" altLang="ko-KR" b="1" dirty="0"/>
            </a:p>
            <a:p>
              <a:pPr algn="ctr">
                <a:lnSpc>
                  <a:spcPct val="200000"/>
                </a:lnSpc>
              </a:pPr>
              <a:r>
                <a:rPr kumimoji="1" lang="ko-KR" altLang="en-US" b="1" dirty="0"/>
                <a:t>농작물 질병 예방</a:t>
              </a: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CF61E63D-3CDD-F242-82FB-49C9079CC321}"/>
                </a:ext>
              </a:extLst>
            </p:cNvPr>
            <p:cNvSpPr/>
            <p:nvPr/>
          </p:nvSpPr>
          <p:spPr>
            <a:xfrm>
              <a:off x="8110017" y="2426338"/>
              <a:ext cx="3039409" cy="2798710"/>
            </a:xfrm>
            <a:prstGeom prst="round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676C4D0-E335-3E4F-937F-526A4C279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098" b="89634" l="4167" r="89951">
                          <a14:foregroundMark x1="76716" y1="6402" x2="76716" y2="6402"/>
                          <a14:foregroundMark x1="58333" y1="61280" x2="58333" y2="61280"/>
                          <a14:foregroundMark x1="4167" y1="81402" x2="4167" y2="81402"/>
                          <a14:foregroundMark x1="87990" y1="50915" x2="87990" y2="509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41348" y="4070043"/>
              <a:ext cx="1176745" cy="946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17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4C92B4D-0024-1E42-845D-CB939936E54C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0A275-5B3B-EB44-BAF3-96E44CDA1793}"/>
              </a:ext>
            </a:extLst>
          </p:cNvPr>
          <p:cNvSpPr txBox="1"/>
          <p:nvPr/>
        </p:nvSpPr>
        <p:spPr>
          <a:xfrm>
            <a:off x="691247" y="68812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데이터 수집</a:t>
            </a:r>
            <a:endParaRPr kumimoji="1" lang="en-US" altLang="ko-KR" sz="2800" b="1" dirty="0"/>
          </a:p>
        </p:txBody>
      </p:sp>
      <p:pic>
        <p:nvPicPr>
          <p:cNvPr id="7" name="그림 6" descr="야채이(가) 표시된 사진&#10;&#10;자동 생성된 설명">
            <a:extLst>
              <a:ext uri="{FF2B5EF4-FFF2-40B4-BE49-F238E27FC236}">
                <a16:creationId xmlns:a16="http://schemas.microsoft.com/office/drawing/2014/main" id="{47EF8D4A-539B-644B-BDE3-C74A05D88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21" y="4007309"/>
            <a:ext cx="5065267" cy="1757946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AD3AE4DC-6E26-E94B-9ED9-9201C9649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41" y="1928896"/>
            <a:ext cx="5821426" cy="1500104"/>
          </a:xfrm>
          <a:prstGeom prst="rect">
            <a:avLst/>
          </a:prstGeom>
        </p:spPr>
      </p:pic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D6852A65-03EE-C845-929C-69638F9B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009665"/>
              </p:ext>
            </p:extLst>
          </p:nvPr>
        </p:nvGraphicFramePr>
        <p:xfrm>
          <a:off x="6476758" y="1538429"/>
          <a:ext cx="4299192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45247">
                  <a:extLst>
                    <a:ext uri="{9D8B030D-6E8A-4147-A177-3AD203B41FA5}">
                      <a16:colId xmlns:a16="http://schemas.microsoft.com/office/drawing/2014/main" val="784979512"/>
                    </a:ext>
                  </a:extLst>
                </a:gridCol>
                <a:gridCol w="2652931">
                  <a:extLst>
                    <a:ext uri="{9D8B030D-6E8A-4147-A177-3AD203B41FA5}">
                      <a16:colId xmlns:a16="http://schemas.microsoft.com/office/drawing/2014/main" val="3809236129"/>
                    </a:ext>
                  </a:extLst>
                </a:gridCol>
                <a:gridCol w="1001014">
                  <a:extLst>
                    <a:ext uri="{9D8B030D-6E8A-4147-A177-3AD203B41FA5}">
                      <a16:colId xmlns:a16="http://schemas.microsoft.com/office/drawing/2014/main" val="3793327723"/>
                    </a:ext>
                  </a:extLst>
                </a:gridCol>
              </a:tblGrid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5738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궤양병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37789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시들음병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074814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오이모자이크바이러스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964942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잎곰팡이병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768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89803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점무늬병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2067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42826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줄기속썩음병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933431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토마토퇴록바이러스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37158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황화잎말림바이러스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427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07034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흰가루병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78537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녹응애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46506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담배가루이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11910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아메리카잎굴파리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3357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417897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차먼지응애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2723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청벌레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139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06261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아메리카잎굴파리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274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837598"/>
                  </a:ext>
                </a:extLst>
              </a:tr>
              <a:tr h="187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8009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541269"/>
                  </a:ext>
                </a:extLst>
              </a:tr>
              <a:tr h="1371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    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15436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71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77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B87B6A4-11E8-2F40-9D6F-2A4CA73FDBFB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0A275-5B3B-EB44-BAF3-96E44CDA1793}"/>
              </a:ext>
            </a:extLst>
          </p:cNvPr>
          <p:cNvSpPr txBox="1"/>
          <p:nvPr/>
        </p:nvSpPr>
        <p:spPr>
          <a:xfrm>
            <a:off x="691247" y="68812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데이터 전처리</a:t>
            </a:r>
            <a:endParaRPr kumimoji="1" lang="en-US" altLang="ko-KR" sz="2800" b="1" dirty="0"/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176D2E0D-1C9C-9344-A98B-C86F6E08AA9F}"/>
              </a:ext>
            </a:extLst>
          </p:cNvPr>
          <p:cNvSpPr/>
          <p:nvPr/>
        </p:nvSpPr>
        <p:spPr>
          <a:xfrm>
            <a:off x="5807476" y="3552001"/>
            <a:ext cx="577048" cy="754602"/>
          </a:xfrm>
          <a:prstGeom prst="rightArrow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3D5A3D8A-3FEF-634D-B8CB-40AF6225F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942939"/>
              </p:ext>
            </p:extLst>
          </p:nvPr>
        </p:nvGraphicFramePr>
        <p:xfrm>
          <a:off x="1007391" y="1584226"/>
          <a:ext cx="4299192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45247">
                  <a:extLst>
                    <a:ext uri="{9D8B030D-6E8A-4147-A177-3AD203B41FA5}">
                      <a16:colId xmlns:a16="http://schemas.microsoft.com/office/drawing/2014/main" val="784979512"/>
                    </a:ext>
                  </a:extLst>
                </a:gridCol>
                <a:gridCol w="2652931">
                  <a:extLst>
                    <a:ext uri="{9D8B030D-6E8A-4147-A177-3AD203B41FA5}">
                      <a16:colId xmlns:a16="http://schemas.microsoft.com/office/drawing/2014/main" val="3809236129"/>
                    </a:ext>
                  </a:extLst>
                </a:gridCol>
                <a:gridCol w="1001014">
                  <a:extLst>
                    <a:ext uri="{9D8B030D-6E8A-4147-A177-3AD203B41FA5}">
                      <a16:colId xmlns:a16="http://schemas.microsoft.com/office/drawing/2014/main" val="3793327723"/>
                    </a:ext>
                  </a:extLst>
                </a:gridCol>
              </a:tblGrid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5738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궤양병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37789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시들음병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074814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오이모자이크바이러스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964942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잎곰팡이병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768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89803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점무늬병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2067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42826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줄기속썩음병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933431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토마토퇴록바이러스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37158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황화잎말림바이러스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427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07034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흰가루병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78537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녹응애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46506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담배가루이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11910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아메리카잎굴파리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3357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417897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차먼지응애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2723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청벌레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139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06261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아메리카잎굴파리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274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837598"/>
                  </a:ext>
                </a:extLst>
              </a:tr>
              <a:tr h="187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8009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541269"/>
                  </a:ext>
                </a:extLst>
              </a:tr>
              <a:tr h="1371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    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15436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71851"/>
                  </a:ext>
                </a:extLst>
              </a:tr>
            </a:tbl>
          </a:graphicData>
        </a:graphic>
      </p:graphicFrame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D0FABDC3-8780-814D-B463-0F900A0BD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258617"/>
              </p:ext>
            </p:extLst>
          </p:nvPr>
        </p:nvGraphicFramePr>
        <p:xfrm>
          <a:off x="6885417" y="2694862"/>
          <a:ext cx="4299192" cy="2468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45247">
                  <a:extLst>
                    <a:ext uri="{9D8B030D-6E8A-4147-A177-3AD203B41FA5}">
                      <a16:colId xmlns:a16="http://schemas.microsoft.com/office/drawing/2014/main" val="784979512"/>
                    </a:ext>
                  </a:extLst>
                </a:gridCol>
                <a:gridCol w="2652931">
                  <a:extLst>
                    <a:ext uri="{9D8B030D-6E8A-4147-A177-3AD203B41FA5}">
                      <a16:colId xmlns:a16="http://schemas.microsoft.com/office/drawing/2014/main" val="3809236129"/>
                    </a:ext>
                  </a:extLst>
                </a:gridCol>
                <a:gridCol w="1001014">
                  <a:extLst>
                    <a:ext uri="{9D8B030D-6E8A-4147-A177-3AD203B41FA5}">
                      <a16:colId xmlns:a16="http://schemas.microsoft.com/office/drawing/2014/main" val="3793327723"/>
                    </a:ext>
                  </a:extLst>
                </a:gridCol>
              </a:tblGrid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5738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궤양병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37789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잎곰팡이병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768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074814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점무늬병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2067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964942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황화잎말림바이러스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427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89803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아메리카잎굴파리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3357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42826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청벌레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139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933431"/>
                  </a:ext>
                </a:extLst>
              </a:tr>
              <a:tr h="254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8009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37158"/>
                  </a:ext>
                </a:extLst>
              </a:tr>
              <a:tr h="1371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    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14996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71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5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771C27-C2AC-5949-BFA3-28E1311F436D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0A275-5B3B-EB44-BAF3-96E44CDA1793}"/>
              </a:ext>
            </a:extLst>
          </p:cNvPr>
          <p:cNvSpPr txBox="1"/>
          <p:nvPr/>
        </p:nvSpPr>
        <p:spPr>
          <a:xfrm>
            <a:off x="691247" y="68812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데이터 전처리</a:t>
            </a:r>
            <a:endParaRPr kumimoji="1" lang="en-US" altLang="ko-KR" sz="2800" b="1" dirty="0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20ED1E00-9D92-2A48-8EA5-3F25DBD007B4}"/>
              </a:ext>
            </a:extLst>
          </p:cNvPr>
          <p:cNvSpPr/>
          <p:nvPr/>
        </p:nvSpPr>
        <p:spPr>
          <a:xfrm>
            <a:off x="3573106" y="3709624"/>
            <a:ext cx="452560" cy="602158"/>
          </a:xfrm>
          <a:prstGeom prst="rightArrow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EE81F7-F21F-464C-A1DE-AF1B1CE621D8}"/>
              </a:ext>
            </a:extLst>
          </p:cNvPr>
          <p:cNvGrpSpPr/>
          <p:nvPr/>
        </p:nvGrpSpPr>
        <p:grpSpPr>
          <a:xfrm>
            <a:off x="1139315" y="2922172"/>
            <a:ext cx="2286981" cy="2428161"/>
            <a:chOff x="1139315" y="2922172"/>
            <a:chExt cx="2286981" cy="2428161"/>
          </a:xfrm>
        </p:grpSpPr>
        <p:pic>
          <p:nvPicPr>
            <p:cNvPr id="5" name="그림 4" descr="나무, 실외, 잎, 야채이(가) 표시된 사진&#10;&#10;자동 생성된 설명">
              <a:extLst>
                <a:ext uri="{FF2B5EF4-FFF2-40B4-BE49-F238E27FC236}">
                  <a16:creationId xmlns:a16="http://schemas.microsoft.com/office/drawing/2014/main" id="{03750732-330F-2A49-8634-CF6251890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315" y="2922172"/>
              <a:ext cx="2286981" cy="217706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D417A-2386-9249-A2DD-9C41D6214B2D}"/>
                </a:ext>
              </a:extLst>
            </p:cNvPr>
            <p:cNvSpPr txBox="1"/>
            <p:nvPr/>
          </p:nvSpPr>
          <p:spPr>
            <a:xfrm>
              <a:off x="1773664" y="5099235"/>
              <a:ext cx="1018283" cy="251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/>
                <a:t>2989 x 2989</a:t>
              </a:r>
              <a:endParaRPr kumimoji="1" lang="ko-KR" altLang="en-US" sz="14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999ED2-A07E-EF47-9D90-63CC6851A2F3}"/>
              </a:ext>
            </a:extLst>
          </p:cNvPr>
          <p:cNvGrpSpPr/>
          <p:nvPr/>
        </p:nvGrpSpPr>
        <p:grpSpPr>
          <a:xfrm>
            <a:off x="4172476" y="3429000"/>
            <a:ext cx="1219047" cy="1411555"/>
            <a:chOff x="4655418" y="3430475"/>
            <a:chExt cx="1219047" cy="1411555"/>
          </a:xfrm>
        </p:grpSpPr>
        <p:pic>
          <p:nvPicPr>
            <p:cNvPr id="8" name="그림 7" descr="나무, 실외, 잎, 녹색이(가) 표시된 사진&#10;&#10;자동 생성된 설명">
              <a:extLst>
                <a:ext uri="{FF2B5EF4-FFF2-40B4-BE49-F238E27FC236}">
                  <a16:creationId xmlns:a16="http://schemas.microsoft.com/office/drawing/2014/main" id="{FF262C0D-EB62-AA4B-9E7D-C0B9F4356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5418" y="3430475"/>
              <a:ext cx="1219047" cy="11604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7F1DF6-A7BE-8345-8CC6-3781C51C9EEF}"/>
                </a:ext>
              </a:extLst>
            </p:cNvPr>
            <p:cNvSpPr txBox="1"/>
            <p:nvPr/>
          </p:nvSpPr>
          <p:spPr>
            <a:xfrm>
              <a:off x="4840977" y="4590932"/>
              <a:ext cx="847927" cy="251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/>
                <a:t>224 x 224</a:t>
              </a:r>
              <a:endParaRPr kumimoji="1" lang="ko-KR" altLang="en-US" sz="14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EC7EF1A-513E-1F42-B4E0-F2ED97D9CA99}"/>
              </a:ext>
            </a:extLst>
          </p:cNvPr>
          <p:cNvSpPr txBox="1"/>
          <p:nvPr/>
        </p:nvSpPr>
        <p:spPr>
          <a:xfrm>
            <a:off x="1139315" y="2052126"/>
            <a:ext cx="1239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</a:rPr>
              <a:t>Resize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5F731-D645-A841-A518-2DA54E01AAB1}"/>
              </a:ext>
            </a:extLst>
          </p:cNvPr>
          <p:cNvSpPr txBox="1"/>
          <p:nvPr/>
        </p:nvSpPr>
        <p:spPr>
          <a:xfrm>
            <a:off x="6369849" y="2052126"/>
            <a:ext cx="1929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</a:rPr>
              <a:t>Normalize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85CEE18-ADF2-2D41-9A06-C60A015DA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72714"/>
              </p:ext>
            </p:extLst>
          </p:nvPr>
        </p:nvGraphicFramePr>
        <p:xfrm>
          <a:off x="9369844" y="2920696"/>
          <a:ext cx="2195907" cy="217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969">
                  <a:extLst>
                    <a:ext uri="{9D8B030D-6E8A-4147-A177-3AD203B41FA5}">
                      <a16:colId xmlns:a16="http://schemas.microsoft.com/office/drawing/2014/main" val="2680000783"/>
                    </a:ext>
                  </a:extLst>
                </a:gridCol>
                <a:gridCol w="731969">
                  <a:extLst>
                    <a:ext uri="{9D8B030D-6E8A-4147-A177-3AD203B41FA5}">
                      <a16:colId xmlns:a16="http://schemas.microsoft.com/office/drawing/2014/main" val="478719201"/>
                    </a:ext>
                  </a:extLst>
                </a:gridCol>
                <a:gridCol w="731969">
                  <a:extLst>
                    <a:ext uri="{9D8B030D-6E8A-4147-A177-3AD203B41FA5}">
                      <a16:colId xmlns:a16="http://schemas.microsoft.com/office/drawing/2014/main" val="2501723213"/>
                    </a:ext>
                  </a:extLst>
                </a:gridCol>
              </a:tblGrid>
              <a:tr h="725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0.8392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0.4823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0.4980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779039"/>
                  </a:ext>
                </a:extLst>
              </a:tr>
              <a:tr h="725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0.0862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0.0117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0.2156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391726"/>
                  </a:ext>
                </a:extLst>
              </a:tr>
              <a:tr h="725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0.2039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0.0901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0.2588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505307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45977E1-B6E1-DA47-A83C-435C530D9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765048"/>
              </p:ext>
            </p:extLst>
          </p:nvPr>
        </p:nvGraphicFramePr>
        <p:xfrm>
          <a:off x="6354888" y="2921355"/>
          <a:ext cx="2195907" cy="217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969">
                  <a:extLst>
                    <a:ext uri="{9D8B030D-6E8A-4147-A177-3AD203B41FA5}">
                      <a16:colId xmlns:a16="http://schemas.microsoft.com/office/drawing/2014/main" val="2680000783"/>
                    </a:ext>
                  </a:extLst>
                </a:gridCol>
                <a:gridCol w="731969">
                  <a:extLst>
                    <a:ext uri="{9D8B030D-6E8A-4147-A177-3AD203B41FA5}">
                      <a16:colId xmlns:a16="http://schemas.microsoft.com/office/drawing/2014/main" val="478719201"/>
                    </a:ext>
                  </a:extLst>
                </a:gridCol>
                <a:gridCol w="731969">
                  <a:extLst>
                    <a:ext uri="{9D8B030D-6E8A-4147-A177-3AD203B41FA5}">
                      <a16:colId xmlns:a16="http://schemas.microsoft.com/office/drawing/2014/main" val="2501723213"/>
                    </a:ext>
                  </a:extLst>
                </a:gridCol>
              </a:tblGrid>
              <a:tr h="725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214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779039"/>
                  </a:ext>
                </a:extLst>
              </a:tr>
              <a:tr h="725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391726"/>
                  </a:ext>
                </a:extLst>
              </a:tr>
              <a:tr h="725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505307"/>
                  </a:ext>
                </a:extLst>
              </a:tr>
            </a:tbl>
          </a:graphicData>
        </a:graphic>
      </p:graphicFrame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EE4FDE7B-A4FA-064C-82FF-4C43190365DF}"/>
              </a:ext>
            </a:extLst>
          </p:cNvPr>
          <p:cNvSpPr/>
          <p:nvPr/>
        </p:nvSpPr>
        <p:spPr>
          <a:xfrm>
            <a:off x="8736356" y="3708149"/>
            <a:ext cx="452560" cy="602158"/>
          </a:xfrm>
          <a:prstGeom prst="rightArrow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57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D55E3DD-AA2F-E64C-97E0-9D5E6C8BF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02779" y="2993721"/>
            <a:ext cx="5326137" cy="15277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8913DB-7B38-B140-814B-6813D228830D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39BC4E-1632-664C-8246-24A0D4121967}"/>
              </a:ext>
            </a:extLst>
          </p:cNvPr>
          <p:cNvSpPr txBox="1"/>
          <p:nvPr/>
        </p:nvSpPr>
        <p:spPr>
          <a:xfrm>
            <a:off x="1947428" y="1516385"/>
            <a:ext cx="1166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 err="1">
                <a:solidFill>
                  <a:schemeClr val="accent6">
                    <a:lumMod val="50000"/>
                  </a:schemeClr>
                </a:solidFill>
              </a:rPr>
              <a:t>VGGNet</a:t>
            </a:r>
            <a:endParaRPr kumimoji="1" lang="ko-KR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B137F-64E3-A94C-9B7B-BC75FF3FA694}"/>
              </a:ext>
            </a:extLst>
          </p:cNvPr>
          <p:cNvSpPr txBox="1"/>
          <p:nvPr/>
        </p:nvSpPr>
        <p:spPr>
          <a:xfrm>
            <a:off x="5480789" y="1516385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 err="1">
                <a:solidFill>
                  <a:schemeClr val="accent6">
                    <a:lumMod val="50000"/>
                  </a:schemeClr>
                </a:solidFill>
              </a:rPr>
              <a:t>GoogLeNet</a:t>
            </a:r>
            <a:endParaRPr kumimoji="1" lang="ko-KR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DA1CD-3B1C-6B40-84EE-732D9352B158}"/>
              </a:ext>
            </a:extLst>
          </p:cNvPr>
          <p:cNvSpPr txBox="1"/>
          <p:nvPr/>
        </p:nvSpPr>
        <p:spPr>
          <a:xfrm>
            <a:off x="9470778" y="1516385"/>
            <a:ext cx="1049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 err="1">
                <a:solidFill>
                  <a:schemeClr val="accent6">
                    <a:lumMod val="50000"/>
                  </a:schemeClr>
                </a:solidFill>
              </a:rPr>
              <a:t>ResNet</a:t>
            </a:r>
            <a:endParaRPr kumimoji="1" lang="ko-KR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8757CC-9547-E848-93B1-024AFFB13FA7}"/>
              </a:ext>
            </a:extLst>
          </p:cNvPr>
          <p:cNvSpPr txBox="1"/>
          <p:nvPr/>
        </p:nvSpPr>
        <p:spPr>
          <a:xfrm>
            <a:off x="691247" y="688125"/>
            <a:ext cx="3198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CNN Architecture</a:t>
            </a:r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195EC130-26A6-794F-A561-7D14409A3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3993" y="3661869"/>
            <a:ext cx="4214514" cy="116673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D0A54EA-5FFE-174A-8686-E3785F3B7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34633" y="3243048"/>
            <a:ext cx="4233551" cy="2121712"/>
          </a:xfrm>
          <a:prstGeom prst="rect">
            <a:avLst/>
          </a:prstGeom>
        </p:spPr>
      </p:pic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4D324A33-C777-3341-83EB-D3F7F314B585}"/>
              </a:ext>
            </a:extLst>
          </p:cNvPr>
          <p:cNvCxnSpPr/>
          <p:nvPr/>
        </p:nvCxnSpPr>
        <p:spPr>
          <a:xfrm>
            <a:off x="4125532" y="1893310"/>
            <a:ext cx="0" cy="414528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057728BE-0850-6D4E-AB66-4DEDD3D1D5B0}"/>
              </a:ext>
            </a:extLst>
          </p:cNvPr>
          <p:cNvCxnSpPr/>
          <p:nvPr/>
        </p:nvCxnSpPr>
        <p:spPr>
          <a:xfrm>
            <a:off x="8437651" y="1893310"/>
            <a:ext cx="0" cy="414528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98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8913DB-7B38-B140-814B-6813D228830D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3F435-784D-4940-B661-A0E413B0DEC2}"/>
              </a:ext>
            </a:extLst>
          </p:cNvPr>
          <p:cNvSpPr txBox="1"/>
          <p:nvPr/>
        </p:nvSpPr>
        <p:spPr>
          <a:xfrm>
            <a:off x="691247" y="688125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성능 측정 및 비교</a:t>
            </a:r>
            <a:endParaRPr kumimoji="1" lang="en-US" altLang="ko-KR" sz="28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88A316-4C8B-5D42-AB87-36584E070F30}"/>
              </a:ext>
            </a:extLst>
          </p:cNvPr>
          <p:cNvGrpSpPr/>
          <p:nvPr/>
        </p:nvGrpSpPr>
        <p:grpSpPr>
          <a:xfrm>
            <a:off x="282222" y="1516385"/>
            <a:ext cx="11197258" cy="4881515"/>
            <a:chOff x="497371" y="1453633"/>
            <a:chExt cx="11197258" cy="488151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850BF8D-D5E0-634C-966E-4C69F1A0FA61}"/>
                </a:ext>
              </a:extLst>
            </p:cNvPr>
            <p:cNvGrpSpPr/>
            <p:nvPr/>
          </p:nvGrpSpPr>
          <p:grpSpPr>
            <a:xfrm>
              <a:off x="497371" y="1453633"/>
              <a:ext cx="3732419" cy="4881513"/>
              <a:chOff x="497371" y="1453633"/>
              <a:chExt cx="3732419" cy="4881513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3953BB1-3A5B-4740-A2BD-91B903696C46}"/>
                  </a:ext>
                </a:extLst>
              </p:cNvPr>
              <p:cNvGrpSpPr/>
              <p:nvPr/>
            </p:nvGrpSpPr>
            <p:grpSpPr>
              <a:xfrm>
                <a:off x="497371" y="1940775"/>
                <a:ext cx="3732419" cy="4394371"/>
                <a:chOff x="497371" y="1737575"/>
                <a:chExt cx="3732419" cy="4394371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CFF9ADFF-4210-DC46-A4A1-7D414F121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/>
              </p:blipFill>
              <p:spPr>
                <a:xfrm>
                  <a:off x="1444192" y="4553659"/>
                  <a:ext cx="2603500" cy="1578287"/>
                </a:xfrm>
                <a:prstGeom prst="rect">
                  <a:avLst/>
                </a:prstGeom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782DD0B0-ECFA-BA43-BFF9-BB6AB3541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497371" y="1737575"/>
                  <a:ext cx="3732419" cy="2714487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9BC4E-1632-664C-8246-24A0D4121967}"/>
                  </a:ext>
                </a:extLst>
              </p:cNvPr>
              <p:cNvSpPr txBox="1"/>
              <p:nvPr/>
            </p:nvSpPr>
            <p:spPr>
              <a:xfrm>
                <a:off x="2162577" y="1453633"/>
                <a:ext cx="11667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000" b="1" dirty="0" err="1">
                    <a:solidFill>
                      <a:schemeClr val="accent6">
                        <a:lumMod val="50000"/>
                      </a:schemeClr>
                    </a:solidFill>
                  </a:rPr>
                  <a:t>VGGNet</a:t>
                </a:r>
                <a:endParaRPr kumimoji="1" lang="ko-KR" alt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E26D52D-4FC9-0A41-8D9E-99F872940760}"/>
                </a:ext>
              </a:extLst>
            </p:cNvPr>
            <p:cNvGrpSpPr/>
            <p:nvPr/>
          </p:nvGrpSpPr>
          <p:grpSpPr>
            <a:xfrm>
              <a:off x="4229790" y="1453633"/>
              <a:ext cx="3732420" cy="4881515"/>
              <a:chOff x="4229790" y="1453633"/>
              <a:chExt cx="3732420" cy="4881515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0C6FFB4-3F95-A941-964C-3B9039DB2906}"/>
                  </a:ext>
                </a:extLst>
              </p:cNvPr>
              <p:cNvGrpSpPr/>
              <p:nvPr/>
            </p:nvGrpSpPr>
            <p:grpSpPr>
              <a:xfrm>
                <a:off x="4229790" y="1940776"/>
                <a:ext cx="3732420" cy="4394372"/>
                <a:chOff x="4229790" y="1737576"/>
                <a:chExt cx="3732420" cy="4394372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8CD02D8-9679-0146-A14F-1264972EC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4229790" y="1737576"/>
                  <a:ext cx="3732420" cy="2714487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151AA6D-137C-4543-BA33-AC6CA03079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5176613" y="4553661"/>
                  <a:ext cx="2603499" cy="1578287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7B137F-64E3-A94C-9B7B-BC75FF3FA694}"/>
                  </a:ext>
                </a:extLst>
              </p:cNvPr>
              <p:cNvSpPr txBox="1"/>
              <p:nvPr/>
            </p:nvSpPr>
            <p:spPr>
              <a:xfrm>
                <a:off x="5695939" y="1453633"/>
                <a:ext cx="1564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000" b="1" dirty="0" err="1">
                    <a:solidFill>
                      <a:schemeClr val="accent6">
                        <a:lumMod val="50000"/>
                      </a:schemeClr>
                    </a:solidFill>
                  </a:rPr>
                  <a:t>GoogLeNet</a:t>
                </a:r>
                <a:endParaRPr kumimoji="1" lang="ko-KR" alt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0D4B8E0-172B-AB45-8B57-B20027C4C547}"/>
                </a:ext>
              </a:extLst>
            </p:cNvPr>
            <p:cNvGrpSpPr/>
            <p:nvPr/>
          </p:nvGrpSpPr>
          <p:grpSpPr>
            <a:xfrm>
              <a:off x="7962210" y="1453633"/>
              <a:ext cx="3732419" cy="4881513"/>
              <a:chOff x="7962210" y="1453633"/>
              <a:chExt cx="3732419" cy="48815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6F48ECE-383B-E744-BBA8-B0B83C3C25CD}"/>
                  </a:ext>
                </a:extLst>
              </p:cNvPr>
              <p:cNvGrpSpPr/>
              <p:nvPr/>
            </p:nvGrpSpPr>
            <p:grpSpPr>
              <a:xfrm>
                <a:off x="7962210" y="1940776"/>
                <a:ext cx="3732419" cy="4394370"/>
                <a:chOff x="7962210" y="1737576"/>
                <a:chExt cx="3732419" cy="4394370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0C7BE521-2C68-1F4D-9D27-70D863F8F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7962210" y="1737576"/>
                  <a:ext cx="3732419" cy="2714486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60758603-3E7F-414D-AA81-C23D7561F5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8909033" y="4553659"/>
                  <a:ext cx="2603499" cy="1578287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8DA1CD-3B1C-6B40-84EE-732D9352B158}"/>
                  </a:ext>
                </a:extLst>
              </p:cNvPr>
              <p:cNvSpPr txBox="1"/>
              <p:nvPr/>
            </p:nvSpPr>
            <p:spPr>
              <a:xfrm>
                <a:off x="9685927" y="1453633"/>
                <a:ext cx="1049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000" b="1" dirty="0" err="1">
                    <a:solidFill>
                      <a:schemeClr val="accent6">
                        <a:lumMod val="50000"/>
                      </a:schemeClr>
                    </a:solidFill>
                  </a:rPr>
                  <a:t>ResNet</a:t>
                </a:r>
                <a:endParaRPr kumimoji="1" lang="ko-KR" alt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250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26708F-84B1-0F48-9CC6-3BD08FBDA4D9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64E51-9775-054C-A963-10B006FB5FD6}"/>
              </a:ext>
            </a:extLst>
          </p:cNvPr>
          <p:cNvSpPr txBox="1"/>
          <p:nvPr/>
        </p:nvSpPr>
        <p:spPr>
          <a:xfrm>
            <a:off x="691247" y="688125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Data Augmentation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F5C8E-44E4-7A4E-8995-9FA1A44F0411}"/>
              </a:ext>
            </a:extLst>
          </p:cNvPr>
          <p:cNvSpPr txBox="1"/>
          <p:nvPr/>
        </p:nvSpPr>
        <p:spPr>
          <a:xfrm>
            <a:off x="1246131" y="2064470"/>
            <a:ext cx="408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- Random Vertical/Horizontal Flip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667A7-064B-DB4E-BFE1-4D87121474E3}"/>
              </a:ext>
            </a:extLst>
          </p:cNvPr>
          <p:cNvSpPr txBox="1"/>
          <p:nvPr/>
        </p:nvSpPr>
        <p:spPr>
          <a:xfrm>
            <a:off x="1246131" y="2837410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- Random Rotation </a:t>
            </a:r>
            <a:endParaRPr kumimoji="1"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76E11-497C-7A48-B2FB-CC26FB63F70C}"/>
              </a:ext>
            </a:extLst>
          </p:cNvPr>
          <p:cNvSpPr txBox="1"/>
          <p:nvPr/>
        </p:nvSpPr>
        <p:spPr>
          <a:xfrm>
            <a:off x="1246131" y="3610350"/>
            <a:ext cx="212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- Random Affine</a:t>
            </a:r>
            <a:endParaRPr kumimoji="1"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F21FB-46FA-6C48-9EDA-2CDEDFC3C16F}"/>
              </a:ext>
            </a:extLst>
          </p:cNvPr>
          <p:cNvSpPr txBox="1"/>
          <p:nvPr/>
        </p:nvSpPr>
        <p:spPr>
          <a:xfrm>
            <a:off x="1246131" y="4383290"/>
            <a:ext cx="2002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- Random Crop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FA0B9-D5E4-654A-924D-A41D51B0D990}"/>
              </a:ext>
            </a:extLst>
          </p:cNvPr>
          <p:cNvSpPr txBox="1"/>
          <p:nvPr/>
        </p:nvSpPr>
        <p:spPr>
          <a:xfrm>
            <a:off x="1246131" y="515623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- Gray Scale</a:t>
            </a:r>
            <a:endParaRPr kumimoji="1" lang="ko-KR" altLang="en-US" sz="2000" dirty="0"/>
          </a:p>
        </p:txBody>
      </p:sp>
      <p:pic>
        <p:nvPicPr>
          <p:cNvPr id="10" name="그림 9" descr="야채이(가) 표시된 사진&#10;&#10;자동 생성된 설명">
            <a:extLst>
              <a:ext uri="{FF2B5EF4-FFF2-40B4-BE49-F238E27FC236}">
                <a16:creationId xmlns:a16="http://schemas.microsoft.com/office/drawing/2014/main" id="{114A7214-551B-A24A-A42D-8E8DD3C2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35" y="1578668"/>
            <a:ext cx="3720849" cy="1868620"/>
          </a:xfrm>
          <a:prstGeom prst="rect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</p:pic>
      <p:pic>
        <p:nvPicPr>
          <p:cNvPr id="13" name="그림 12" descr="실내, 창문, 그림그리기이(가) 표시된 사진&#10;&#10;자동 생성된 설명">
            <a:extLst>
              <a:ext uri="{FF2B5EF4-FFF2-40B4-BE49-F238E27FC236}">
                <a16:creationId xmlns:a16="http://schemas.microsoft.com/office/drawing/2014/main" id="{38298A47-45CE-9644-9F15-54E4BC98A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135" y="4293944"/>
            <a:ext cx="3720849" cy="1875928"/>
          </a:xfrm>
          <a:prstGeom prst="rect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</p:pic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3B80168D-933E-3843-A76A-5E049BC9C226}"/>
              </a:ext>
            </a:extLst>
          </p:cNvPr>
          <p:cNvSpPr/>
          <p:nvPr/>
        </p:nvSpPr>
        <p:spPr>
          <a:xfrm>
            <a:off x="8539235" y="3629065"/>
            <a:ext cx="791049" cy="483102"/>
          </a:xfrm>
          <a:prstGeom prst="downArrow">
            <a:avLst/>
          </a:prstGeom>
          <a:noFill/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23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26708F-84B1-0F48-9CC6-3BD08FBDA4D9}"/>
              </a:ext>
            </a:extLst>
          </p:cNvPr>
          <p:cNvSpPr/>
          <p:nvPr/>
        </p:nvSpPr>
        <p:spPr>
          <a:xfrm>
            <a:off x="0" y="653717"/>
            <a:ext cx="12192000" cy="592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64E51-9775-054C-A963-10B006FB5FD6}"/>
              </a:ext>
            </a:extLst>
          </p:cNvPr>
          <p:cNvSpPr txBox="1"/>
          <p:nvPr/>
        </p:nvSpPr>
        <p:spPr>
          <a:xfrm>
            <a:off x="691247" y="688125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Data Augmentation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F5C8E-44E4-7A4E-8995-9FA1A44F0411}"/>
              </a:ext>
            </a:extLst>
          </p:cNvPr>
          <p:cNvSpPr txBox="1"/>
          <p:nvPr/>
        </p:nvSpPr>
        <p:spPr>
          <a:xfrm>
            <a:off x="1806109" y="2588642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Flip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667A7-064B-DB4E-BFE1-4D87121474E3}"/>
              </a:ext>
            </a:extLst>
          </p:cNvPr>
          <p:cNvSpPr txBox="1"/>
          <p:nvPr/>
        </p:nvSpPr>
        <p:spPr>
          <a:xfrm>
            <a:off x="1475890" y="3334423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Rotation </a:t>
            </a:r>
            <a:endParaRPr kumimoji="1"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76E11-497C-7A48-B2FB-CC26FB63F70C}"/>
              </a:ext>
            </a:extLst>
          </p:cNvPr>
          <p:cNvSpPr txBox="1"/>
          <p:nvPr/>
        </p:nvSpPr>
        <p:spPr>
          <a:xfrm>
            <a:off x="1669051" y="4048141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Affine</a:t>
            </a:r>
            <a:endParaRPr kumimoji="1" lang="ko-KR" altLang="en-US" sz="2000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27E312F-5EC7-724B-B849-4DC207690882}"/>
              </a:ext>
            </a:extLst>
          </p:cNvPr>
          <p:cNvCxnSpPr/>
          <p:nvPr/>
        </p:nvCxnSpPr>
        <p:spPr>
          <a:xfrm>
            <a:off x="4125532" y="1893310"/>
            <a:ext cx="0" cy="414528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AC4AAB-E20B-D04C-80ED-CE264426BFDA}"/>
              </a:ext>
            </a:extLst>
          </p:cNvPr>
          <p:cNvSpPr txBox="1"/>
          <p:nvPr/>
        </p:nvSpPr>
        <p:spPr>
          <a:xfrm>
            <a:off x="5852183" y="2588642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V1</a:t>
            </a:r>
            <a:endParaRPr kumimoji="1"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8404C-C5FD-CF4C-9FD0-A32B7950DC05}"/>
              </a:ext>
            </a:extLst>
          </p:cNvPr>
          <p:cNvSpPr txBox="1"/>
          <p:nvPr/>
        </p:nvSpPr>
        <p:spPr>
          <a:xfrm>
            <a:off x="5929451" y="3334423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+</a:t>
            </a:r>
            <a:endParaRPr kumimoji="1"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456CA-6321-3E4B-BB1C-78C7D0FF2503}"/>
              </a:ext>
            </a:extLst>
          </p:cNvPr>
          <p:cNvSpPr txBox="1"/>
          <p:nvPr/>
        </p:nvSpPr>
        <p:spPr>
          <a:xfrm>
            <a:off x="5712561" y="4048141"/>
            <a:ext cx="766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Crop</a:t>
            </a:r>
            <a:endParaRPr kumimoji="1" lang="ko-KR" altLang="en-US" sz="2000" dirty="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81E3224-7F5E-804F-AD9D-A4288AD8E225}"/>
              </a:ext>
            </a:extLst>
          </p:cNvPr>
          <p:cNvCxnSpPr/>
          <p:nvPr/>
        </p:nvCxnSpPr>
        <p:spPr>
          <a:xfrm>
            <a:off x="8084578" y="1893310"/>
            <a:ext cx="0" cy="414528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5D307C-6EC8-5845-BA60-C1A8D3029AC3}"/>
              </a:ext>
            </a:extLst>
          </p:cNvPr>
          <p:cNvSpPr txBox="1"/>
          <p:nvPr/>
        </p:nvSpPr>
        <p:spPr>
          <a:xfrm>
            <a:off x="9812996" y="2588642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V1</a:t>
            </a:r>
            <a:endParaRPr kumimoji="1"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DF1DC-CB46-954A-8992-DA0CD0DF498E}"/>
              </a:ext>
            </a:extLst>
          </p:cNvPr>
          <p:cNvSpPr txBox="1"/>
          <p:nvPr/>
        </p:nvSpPr>
        <p:spPr>
          <a:xfrm>
            <a:off x="9877973" y="3334423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+</a:t>
            </a:r>
            <a:endParaRPr kumimoji="1" lang="ko-KR" alt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769DC6-C7A5-5F46-A2C2-A868634C8C0A}"/>
              </a:ext>
            </a:extLst>
          </p:cNvPr>
          <p:cNvSpPr txBox="1"/>
          <p:nvPr/>
        </p:nvSpPr>
        <p:spPr>
          <a:xfrm>
            <a:off x="9356942" y="4048141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Gray Scale</a:t>
            </a:r>
            <a:endParaRPr kumimoji="1"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88D05-67BD-F74B-A554-5383C8870168}"/>
              </a:ext>
            </a:extLst>
          </p:cNvPr>
          <p:cNvSpPr txBox="1"/>
          <p:nvPr/>
        </p:nvSpPr>
        <p:spPr>
          <a:xfrm>
            <a:off x="1828551" y="1811971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V1</a:t>
            </a:r>
            <a:endParaRPr kumimoji="1" lang="ko-KR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37464-894B-5644-BF61-1E318C21437E}"/>
              </a:ext>
            </a:extLst>
          </p:cNvPr>
          <p:cNvSpPr txBox="1"/>
          <p:nvPr/>
        </p:nvSpPr>
        <p:spPr>
          <a:xfrm>
            <a:off x="5811307" y="1817793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V2</a:t>
            </a:r>
            <a:endParaRPr kumimoji="1" lang="ko-KR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16FF3B-6558-0946-BF73-CCACC4C4B1BC}"/>
              </a:ext>
            </a:extLst>
          </p:cNvPr>
          <p:cNvSpPr txBox="1"/>
          <p:nvPr/>
        </p:nvSpPr>
        <p:spPr>
          <a:xfrm>
            <a:off x="9779388" y="1817794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V3</a:t>
            </a:r>
            <a:endParaRPr kumimoji="1" lang="ko-KR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" name="그림 29" descr="실내, 창문, 그림그리기이(가) 표시된 사진&#10;&#10;자동 생성된 설명">
            <a:extLst>
              <a:ext uri="{FF2B5EF4-FFF2-40B4-BE49-F238E27FC236}">
                <a16:creationId xmlns:a16="http://schemas.microsoft.com/office/drawing/2014/main" id="{801C092C-E3D5-D347-A30F-2A81B721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89" y="4796831"/>
            <a:ext cx="2570109" cy="1295762"/>
          </a:xfrm>
          <a:prstGeom prst="rect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</p:pic>
      <p:pic>
        <p:nvPicPr>
          <p:cNvPr id="31" name="그림 30" descr="창문, 오래된, 그림그리기이(가) 표시된 사진&#10;&#10;자동 생성된 설명">
            <a:extLst>
              <a:ext uri="{FF2B5EF4-FFF2-40B4-BE49-F238E27FC236}">
                <a16:creationId xmlns:a16="http://schemas.microsoft.com/office/drawing/2014/main" id="{6CFBC9AB-294E-9046-BF88-290760C5B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80" y="4796831"/>
            <a:ext cx="2581241" cy="1295762"/>
          </a:xfrm>
          <a:prstGeom prst="rect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</p:pic>
      <p:pic>
        <p:nvPicPr>
          <p:cNvPr id="33" name="그림 32" descr="오래된이(가) 표시된 사진&#10;&#10;자동 생성된 설명">
            <a:extLst>
              <a:ext uri="{FF2B5EF4-FFF2-40B4-BE49-F238E27FC236}">
                <a16:creationId xmlns:a16="http://schemas.microsoft.com/office/drawing/2014/main" id="{D8AC6F9C-47B0-4349-AE87-58AC08B40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649" y="4802046"/>
            <a:ext cx="2570850" cy="1290547"/>
          </a:xfrm>
          <a:prstGeom prst="rect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844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847</Words>
  <Application>Microsoft Macintosh PowerPoint</Application>
  <PresentationFormat>와이드스크린</PresentationFormat>
  <Paragraphs>280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정환석</dc:creator>
  <cp:lastModifiedBy>정환석</cp:lastModifiedBy>
  <cp:revision>13</cp:revision>
  <dcterms:created xsi:type="dcterms:W3CDTF">2021-06-08T12:06:02Z</dcterms:created>
  <dcterms:modified xsi:type="dcterms:W3CDTF">2021-06-11T06:21:24Z</dcterms:modified>
</cp:coreProperties>
</file>